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7A14FA-AAAF-9BFB-D8D3-46B4EC54215B}" name="Martin Southall" initials="MS" userId="f484ac032e87aa8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FF4"/>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3539"/>
  </p:normalViewPr>
  <p:slideViewPr>
    <p:cSldViewPr snapToGrid="0" snapToObjects="1">
      <p:cViewPr varScale="1">
        <p:scale>
          <a:sx n="80" d="100"/>
          <a:sy n="80" d="100"/>
        </p:scale>
        <p:origin x="850" y="43"/>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9/29/2022</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9/29/2022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G109 Issue 1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29 September 2022</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707748" y="188914"/>
            <a:ext cx="6731279" cy="719137"/>
          </a:xfrm>
        </p:spPr>
        <p:txBody>
          <a:bodyPr/>
          <a:lstStyle/>
          <a:p>
            <a:pPr eaLnBrk="1" hangingPunct="1">
              <a:defRPr/>
            </a:pPr>
            <a:r>
              <a:rPr sz="2400" dirty="0"/>
              <a:t>ENA </a:t>
            </a:r>
            <a:r>
              <a:rPr lang="en-GB" sz="2400" dirty="0"/>
              <a:t>EREC G109 Issue 1</a:t>
            </a:r>
            <a:r>
              <a:rPr sz="2400" dirty="0"/>
              <a:t> 202</a:t>
            </a:r>
            <a:r>
              <a:rPr lang="en-GB" sz="2400" dirty="0"/>
              <a:t>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553764" y="1279054"/>
            <a:ext cx="9238061" cy="305020"/>
          </a:xfrm>
          <a:ln/>
        </p:spPr>
        <p:txBody>
          <a:bodyPr wrap="square">
            <a:spAutoFit/>
          </a:bodyPr>
          <a:lstStyle/>
          <a:p>
            <a:pPr algn="ctr">
              <a:spcBef>
                <a:spcPct val="50000"/>
              </a:spcBef>
              <a:buFont typeface="Arial" panose="020B0604020202020204" pitchFamily="34" charset="0"/>
              <a:buNone/>
            </a:pPr>
            <a:r>
              <a:rPr lang="en-GB" altLang="en-US" sz="3200" b="1" u="sng" dirty="0">
                <a:solidFill>
                  <a:srgbClr val="1F538D"/>
                </a:solidFill>
                <a:cs typeface="Arial" panose="020B0604020202020204" pitchFamily="34" charset="0"/>
              </a:rPr>
              <a:t>Lightning protection for networks up to 132 kV</a:t>
            </a:r>
            <a:endParaRPr lang="en-US" altLang="en-US" sz="32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738909" y="2322774"/>
            <a:ext cx="10363199" cy="64633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50000"/>
              </a:spcBef>
              <a:buNone/>
              <a:defRPr/>
            </a:pPr>
            <a:r>
              <a:rPr lang="en-GB" altLang="en-US" sz="1800" b="1" dirty="0">
                <a:solidFill>
                  <a:schemeClr val="bg1"/>
                </a:solidFill>
                <a:cs typeface="Times New Roman" panose="02020603050405020304" pitchFamily="18" charset="0"/>
              </a:rPr>
              <a:t>This EREC enables network operators to assess the risks of damage to their networks caused by lightning and provides guidance on the methods available to mitigate these risks. </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738909" y="3025547"/>
            <a:ext cx="5791200" cy="2662267"/>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285750" lvl="1" indent="-285750">
              <a:spcBef>
                <a:spcPct val="0"/>
              </a:spcBef>
              <a:spcAft>
                <a:spcPts val="600"/>
              </a:spcAft>
              <a:buFont typeface="Arial" panose="020B0604020202020204" pitchFamily="34" charset="0"/>
              <a:buChar char="•"/>
              <a:defRPr/>
            </a:pPr>
            <a:r>
              <a:rPr lang="en-GB" altLang="en-US" sz="1200" dirty="0">
                <a:solidFill>
                  <a:srgbClr val="1F538D"/>
                </a:solidFill>
              </a:rPr>
              <a:t>This EREC gives guidance on how to assess the level of risk associated with lightning strikes on the network, including information on lightning density across the UK. </a:t>
            </a:r>
          </a:p>
          <a:p>
            <a:pPr marL="285750" lvl="1" indent="-285750">
              <a:spcBef>
                <a:spcPct val="0"/>
              </a:spcBef>
              <a:spcAft>
                <a:spcPts val="600"/>
              </a:spcAft>
              <a:buFont typeface="Arial" panose="020B0604020202020204" pitchFamily="34" charset="0"/>
              <a:buChar char="•"/>
              <a:defRPr/>
            </a:pPr>
            <a:r>
              <a:rPr lang="en-GB" altLang="en-US" sz="1200" dirty="0">
                <a:solidFill>
                  <a:srgbClr val="1F538D"/>
                </a:solidFill>
              </a:rPr>
              <a:t>Information is provided on how to determine where lightning protection might be required and the various forms that this protection can take.</a:t>
            </a:r>
          </a:p>
          <a:p>
            <a:pPr marL="285750" lvl="1" indent="-285750">
              <a:spcBef>
                <a:spcPct val="0"/>
              </a:spcBef>
              <a:spcAft>
                <a:spcPts val="600"/>
              </a:spcAft>
              <a:buFont typeface="Arial" panose="020B0604020202020204" pitchFamily="34" charset="0"/>
              <a:buChar char="•"/>
              <a:defRPr/>
            </a:pPr>
            <a:r>
              <a:rPr lang="en-GB" altLang="en-US" sz="1200" dirty="0">
                <a:solidFill>
                  <a:srgbClr val="1F538D"/>
                </a:solidFill>
              </a:rPr>
              <a:t>A summary of the cause and effect of lightning strikes is also included along with the theory behind lightning protection.</a:t>
            </a:r>
          </a:p>
          <a:p>
            <a:pPr marL="285750" lvl="1" indent="-285750">
              <a:spcBef>
                <a:spcPct val="0"/>
              </a:spcBef>
              <a:spcAft>
                <a:spcPts val="600"/>
              </a:spcAft>
              <a:buFont typeface="Arial" panose="020B0604020202020204" pitchFamily="34" charset="0"/>
              <a:buChar char="•"/>
              <a:defRPr/>
            </a:pPr>
            <a:r>
              <a:rPr lang="en-GB" altLang="en-US" sz="1200" dirty="0">
                <a:solidFill>
                  <a:srgbClr val="1F538D"/>
                </a:solidFill>
              </a:rPr>
              <a:t>The subjects of earthing and network protection are discussed in the context of their relevance to the subject of lightning protection.</a:t>
            </a:r>
          </a:p>
          <a:p>
            <a:pPr marL="285750" lvl="1" indent="-285750">
              <a:spcBef>
                <a:spcPct val="0"/>
              </a:spcBef>
              <a:spcAft>
                <a:spcPts val="600"/>
              </a:spcAft>
              <a:buFont typeface="Arial" panose="020B0604020202020204" pitchFamily="34" charset="0"/>
              <a:buChar char="•"/>
              <a:defRPr/>
            </a:pPr>
            <a:r>
              <a:rPr lang="en-GB" altLang="en-US" sz="1200" dirty="0">
                <a:solidFill>
                  <a:srgbClr val="1F538D"/>
                </a:solidFill>
              </a:rPr>
              <a:t>The contents of this EREC are applicable to overhead lines, cables, switchgear and transformers for all voltages from low voltage up to 132 kV.</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7575883" y="3160373"/>
            <a:ext cx="3495098" cy="84369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1st issued: March 2008 (as EREP 134)</a:t>
            </a:r>
          </a:p>
          <a:p>
            <a:pPr marL="182563" lvl="2" indent="-174625">
              <a:lnSpc>
                <a:spcPct val="110000"/>
              </a:lnSpc>
              <a:spcBef>
                <a:spcPts val="200"/>
              </a:spcBef>
              <a:buClr>
                <a:schemeClr val="accent4"/>
              </a:buClr>
              <a:defRPr/>
            </a:pPr>
            <a:r>
              <a:rPr lang="en-GB" altLang="en-US" sz="1300" dirty="0">
                <a:latin typeface="+mn-lt"/>
              </a:rPr>
              <a:t>Last revision - Issue 2 in 2013</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707748"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701963" y="188914"/>
            <a:ext cx="6804241" cy="719137"/>
          </a:xfrm>
        </p:spPr>
        <p:txBody>
          <a:bodyPr/>
          <a:lstStyle/>
          <a:p>
            <a:pPr eaLnBrk="1" hangingPunct="1">
              <a:defRPr/>
            </a:pPr>
            <a:r>
              <a:rPr lang="en-GB" sz="2400" dirty="0"/>
              <a:t>ENA EREC G109 Issue 1 2021</a:t>
            </a:r>
            <a:br>
              <a:rPr lang="en-GB" sz="2400" dirty="0"/>
            </a:br>
            <a:r>
              <a:rPr lang="en-GB" sz="2400" dirty="0"/>
              <a:t>Revision Summary</a:t>
            </a:r>
            <a:endParaRPr sz="2400" dirty="0"/>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555191" y="1482328"/>
            <a:ext cx="7129464" cy="392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spcAft>
                <a:spcPts val="1000"/>
              </a:spcAft>
              <a:buFontTx/>
              <a:buNone/>
            </a:pPr>
            <a:r>
              <a:rPr lang="en-US" altLang="en-US" sz="2400" b="1" u="sng" dirty="0">
                <a:solidFill>
                  <a:srgbClr val="1F538D"/>
                </a:solidFill>
              </a:rPr>
              <a:t>Summary of Amendments</a:t>
            </a:r>
          </a:p>
          <a:p>
            <a:pPr marL="266700" lvl="2" indent="-258763">
              <a:lnSpc>
                <a:spcPts val="2200"/>
              </a:lnSpc>
              <a:spcBef>
                <a:spcPts val="600"/>
              </a:spcBef>
              <a:buClr>
                <a:schemeClr val="accent4"/>
              </a:buClr>
            </a:pPr>
            <a:r>
              <a:rPr lang="en-US" altLang="en-US" sz="1900" dirty="0">
                <a:latin typeface="+mn-lt"/>
              </a:rPr>
              <a:t>Document </a:t>
            </a:r>
            <a:r>
              <a:rPr lang="en-GB" altLang="en-US" sz="1900" dirty="0">
                <a:latin typeface="+mn-lt"/>
              </a:rPr>
              <a:t>redrafted</a:t>
            </a:r>
            <a:r>
              <a:rPr lang="en-US" altLang="en-US" sz="1900" dirty="0">
                <a:latin typeface="+mn-lt"/>
              </a:rPr>
              <a:t> into new ENA format.</a:t>
            </a:r>
          </a:p>
          <a:p>
            <a:pPr marL="266700" lvl="2" indent="-258763">
              <a:lnSpc>
                <a:spcPts val="2200"/>
              </a:lnSpc>
              <a:spcBef>
                <a:spcPts val="600"/>
              </a:spcBef>
              <a:buClr>
                <a:schemeClr val="accent4"/>
              </a:buClr>
            </a:pPr>
            <a:r>
              <a:rPr lang="en-US" altLang="en-US" sz="1900" dirty="0">
                <a:latin typeface="+mn-lt"/>
              </a:rPr>
              <a:t>Converted to EREC and renumbered from EREP 134 to EREC G109. </a:t>
            </a:r>
          </a:p>
          <a:p>
            <a:pPr marL="266700" lvl="2" indent="-258763">
              <a:lnSpc>
                <a:spcPts val="2200"/>
              </a:lnSpc>
              <a:spcBef>
                <a:spcPts val="600"/>
              </a:spcBef>
              <a:buClr>
                <a:schemeClr val="accent4"/>
              </a:buClr>
            </a:pPr>
            <a:r>
              <a:rPr lang="en-US" altLang="en-US" sz="1900" dirty="0">
                <a:latin typeface="+mn-lt"/>
              </a:rPr>
              <a:t>Normative references and bibliography documents have been updated to reflect current issue status.</a:t>
            </a:r>
          </a:p>
          <a:p>
            <a:pPr marL="266700" lvl="2" indent="-258763">
              <a:lnSpc>
                <a:spcPts val="2200"/>
              </a:lnSpc>
              <a:spcBef>
                <a:spcPts val="600"/>
              </a:spcBef>
              <a:buClr>
                <a:schemeClr val="accent4"/>
              </a:buClr>
            </a:pPr>
            <a:r>
              <a:rPr lang="en-US" altLang="en-US" sz="1900" dirty="0">
                <a:latin typeface="+mn-lt"/>
              </a:rPr>
              <a:t>References to surge arrestors and non-effectively earthed networks updated.</a:t>
            </a:r>
          </a:p>
          <a:p>
            <a:pPr marL="266700" lvl="2" indent="-258763">
              <a:lnSpc>
                <a:spcPts val="2200"/>
              </a:lnSpc>
              <a:spcBef>
                <a:spcPts val="600"/>
              </a:spcBef>
              <a:buClr>
                <a:schemeClr val="accent4"/>
              </a:buClr>
            </a:pPr>
            <a:r>
              <a:rPr lang="en-US" altLang="en-US" sz="1900" dirty="0">
                <a:latin typeface="+mn-lt"/>
              </a:rPr>
              <a:t>Equations reformatted for greater clarity.</a:t>
            </a:r>
          </a:p>
          <a:p>
            <a:pPr marL="266700" lvl="2" indent="-258763">
              <a:lnSpc>
                <a:spcPts val="2200"/>
              </a:lnSpc>
              <a:spcBef>
                <a:spcPts val="600"/>
              </a:spcBef>
              <a:buClr>
                <a:schemeClr val="accent4"/>
              </a:buClr>
            </a:pPr>
            <a:r>
              <a:rPr lang="en-US" altLang="en-US" sz="1900" dirty="0">
                <a:latin typeface="+mn-lt"/>
              </a:rPr>
              <a:t>Clarification added on damage due to indirect strikes.</a:t>
            </a:r>
          </a:p>
          <a:p>
            <a:pPr marL="266700" lvl="2" indent="-258763">
              <a:lnSpc>
                <a:spcPts val="2200"/>
              </a:lnSpc>
              <a:spcBef>
                <a:spcPts val="400"/>
              </a:spcBef>
              <a:buClr>
                <a:schemeClr val="accent4"/>
              </a:buClr>
            </a:pPr>
            <a:endParaRPr lang="en-US" altLang="en-US" sz="1900" dirty="0">
              <a:latin typeface="+mn-lt"/>
            </a:endParaRP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546255" y="3261406"/>
            <a:ext cx="2952750" cy="193899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Converted to EREC.</a:t>
            </a:r>
          </a:p>
          <a:p>
            <a:pPr marL="0" indent="0">
              <a:spcBef>
                <a:spcPct val="50000"/>
              </a:spcBef>
              <a:buNone/>
              <a:defRPr/>
            </a:pPr>
            <a:r>
              <a:rPr lang="en-GB" altLang="en-US" b="1" dirty="0">
                <a:solidFill>
                  <a:schemeClr val="bg1"/>
                </a:solidFill>
                <a:cs typeface="Times New Roman" panose="02020603050405020304" pitchFamily="18" charset="0"/>
              </a:rPr>
              <a:t>Normative references updated</a:t>
            </a:r>
          </a:p>
          <a:p>
            <a:pPr marL="0" indent="0">
              <a:spcBef>
                <a:spcPct val="50000"/>
              </a:spcBef>
              <a:buNone/>
              <a:defRPr/>
            </a:pPr>
            <a:r>
              <a:rPr lang="en-GB" altLang="en-US" b="1" dirty="0">
                <a:solidFill>
                  <a:schemeClr val="bg1"/>
                </a:solidFill>
                <a:cs typeface="Times New Roman" panose="02020603050405020304" pitchFamily="18" charset="0"/>
              </a:rPr>
              <a:t>Surge arrestors references updated.</a:t>
            </a:r>
          </a:p>
          <a:p>
            <a:pPr marL="0" indent="0">
              <a:spcBef>
                <a:spcPct val="50000"/>
              </a:spcBef>
              <a:buNone/>
              <a:defRPr/>
            </a:pPr>
            <a:r>
              <a:rPr lang="en-GB" altLang="en-US" b="1" dirty="0">
                <a:solidFill>
                  <a:schemeClr val="bg1"/>
                </a:solidFill>
                <a:cs typeface="Times New Roman" panose="02020603050405020304" pitchFamily="18" charset="0"/>
              </a:rPr>
              <a:t>Equations clarified.</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546255" y="2310434"/>
            <a:ext cx="2952750" cy="369887"/>
          </a:xfrm>
          <a:prstGeom prst="rect">
            <a:avLst/>
          </a:prstGeom>
          <a:solidFill>
            <a:schemeClr val="accent3">
              <a:lumMod val="40000"/>
              <a:lumOff val="60000"/>
            </a:schemeClr>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Medium</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507271" y="2929191"/>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507271" y="1979175"/>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701965" y="188914"/>
            <a:ext cx="6725516" cy="719137"/>
          </a:xfrm>
        </p:spPr>
        <p:txBody>
          <a:bodyPr/>
          <a:lstStyle/>
          <a:p>
            <a:pPr eaLnBrk="1" hangingPunct="1">
              <a:defRPr/>
            </a:pPr>
            <a:r>
              <a:rPr lang="en-GB" sz="2400" dirty="0"/>
              <a:t>ENA EREC G109 Issue 1 2021</a:t>
            </a:r>
            <a:br>
              <a:rPr lang="en-GB" sz="2400" dirty="0"/>
            </a:br>
            <a:r>
              <a:rPr lang="en-GB" sz="2400" dirty="0"/>
              <a:t>Revision Summary</a:t>
            </a:r>
            <a:endParaRPr sz="2400" dirty="0"/>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738909" y="1610159"/>
            <a:ext cx="10668000" cy="159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spcAft>
                <a:spcPts val="1800"/>
              </a:spcAft>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US" altLang="en-US" sz="1900" dirty="0">
                <a:latin typeface="+mn-lt"/>
              </a:rPr>
              <a:t>ENA Member Companies should review their purchase specifications for all materials and equipment associated with lightning protection on all networks from LV up to and including 132kV and update these, as necessary. </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802335"/>
            <a:ext cx="8135937"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The changes made to EREC G109 enhance the design requirements and safety of UK distribution systems in relation to lightning protection.</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701965" y="188914"/>
            <a:ext cx="6730116" cy="719137"/>
          </a:xfrm>
        </p:spPr>
        <p:txBody>
          <a:bodyPr/>
          <a:lstStyle/>
          <a:p>
            <a:pPr>
              <a:defRPr/>
            </a:pPr>
            <a:r>
              <a:rPr lang="en-GB" sz="2400" dirty="0"/>
              <a:t>ENA EREC G109 Issue 1 2021</a:t>
            </a:r>
            <a:br>
              <a:rPr lang="en-GB" sz="2400" dirty="0"/>
            </a:br>
            <a:r>
              <a:rPr lang="en-GB"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3884110550"/>
              </p:ext>
            </p:extLst>
          </p:nvPr>
        </p:nvGraphicFramePr>
        <p:xfrm>
          <a:off x="2568218" y="1817791"/>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effectLst/>
                        </a:rPr>
                        <a:t>No major changes.</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100" dirty="0">
                          <a:solidFill>
                            <a:srgbClr val="000000"/>
                          </a:solidFill>
                          <a:effectLst/>
                        </a:rPr>
                        <a:t>N/A</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100" dirty="0">
                          <a:solidFill>
                            <a:srgbClr val="000000"/>
                          </a:solidFill>
                          <a:effectLst/>
                        </a:rPr>
                        <a:t>N/A</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a:spcBef>
                          <a:spcPts val="0"/>
                        </a:spcBef>
                        <a:spcAft>
                          <a:spcPts val="0"/>
                        </a:spcAft>
                      </a:pPr>
                      <a:r>
                        <a:rPr lang="en-US" sz="1100" dirty="0">
                          <a:solidFill>
                            <a:srgbClr val="000000"/>
                          </a:solidFill>
                          <a:effectLst/>
                        </a:rPr>
                        <a:t>No major changes.</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100" dirty="0">
                          <a:solidFill>
                            <a:srgbClr val="000000"/>
                          </a:solidFill>
                          <a:effectLst/>
                        </a:rPr>
                        <a:t>Statutory requirements unchanged</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defTabSz="914400" rtl="0" eaLnBrk="1" latinLnBrk="0" hangingPunct="1">
                        <a:lnSpc>
                          <a:spcPct val="107000"/>
                        </a:lnSpc>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46758" marR="46758" marT="0" marB="0"/>
                </a:tc>
                <a:tc>
                  <a:txBody>
                    <a:bodyPr/>
                    <a:lstStyle/>
                    <a:p>
                      <a:pPr marL="0" marR="0" algn="l" defTabSz="914400" rtl="0" eaLnBrk="1" latinLnBrk="0" hangingPunct="1">
                        <a:lnSpc>
                          <a:spcPct val="107000"/>
                        </a:lnSpc>
                        <a:spcBef>
                          <a:spcPts val="0"/>
                        </a:spcBef>
                        <a:spcAft>
                          <a:spcPts val="0"/>
                        </a:spcAft>
                      </a:pPr>
                      <a:r>
                        <a:rPr lang="en-US" sz="1100" kern="1200" dirty="0">
                          <a:solidFill>
                            <a:srgbClr val="000000"/>
                          </a:solidFill>
                          <a:effectLst/>
                        </a:rPr>
                        <a:t>N/A</a:t>
                      </a:r>
                      <a:endParaRPr lang="en-GB" sz="1100" kern="1200" dirty="0">
                        <a:solidFill>
                          <a:srgbClr val="000000"/>
                        </a:solidFill>
                        <a:effectLst/>
                        <a:latin typeface="+mn-lt"/>
                        <a:ea typeface="+mn-ea"/>
                        <a:cs typeface="+mn-cs"/>
                      </a:endParaRPr>
                    </a:p>
                  </a:txBody>
                  <a:tcPr marL="46758" marR="46758"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701965" y="1393697"/>
            <a:ext cx="9878161" cy="220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spcAft>
                <a:spcPts val="1200"/>
              </a:spcAft>
              <a:buFontTx/>
              <a:buNone/>
            </a:pPr>
            <a:r>
              <a:rPr lang="en-US" altLang="en-US" sz="2400" b="1" u="sng" dirty="0">
                <a:solidFill>
                  <a:srgbClr val="1F538D"/>
                </a:solidFill>
              </a:rPr>
              <a:t>Summary and Actions</a:t>
            </a:r>
          </a:p>
          <a:p>
            <a:pPr marL="266700" lvl="2" indent="-258763">
              <a:lnSpc>
                <a:spcPts val="2200"/>
              </a:lnSpc>
              <a:spcBef>
                <a:spcPts val="400"/>
              </a:spcBef>
              <a:spcAft>
                <a:spcPts val="600"/>
              </a:spcAft>
              <a:buClr>
                <a:schemeClr val="accent4"/>
              </a:buClr>
            </a:pPr>
            <a:r>
              <a:rPr lang="en-US" altLang="en-US" sz="1900" dirty="0">
                <a:latin typeface="+mn-lt"/>
              </a:rPr>
              <a:t>ENA EREC G109 Issue 1 2021 </a:t>
            </a:r>
            <a:r>
              <a:rPr lang="en-GB" altLang="en-US" sz="1900" dirty="0">
                <a:latin typeface="+mn-lt"/>
              </a:rPr>
              <a:t>is a medium revision of EREP 134 Issue 2.</a:t>
            </a:r>
          </a:p>
          <a:p>
            <a:pPr marL="266700" lvl="2" indent="-258763">
              <a:lnSpc>
                <a:spcPts val="2200"/>
              </a:lnSpc>
              <a:spcBef>
                <a:spcPts val="400"/>
              </a:spcBef>
              <a:spcAft>
                <a:spcPts val="600"/>
              </a:spcAft>
              <a:buClr>
                <a:schemeClr val="accent4"/>
              </a:buClr>
            </a:pPr>
            <a:r>
              <a:rPr lang="en-GB" altLang="en-US" sz="1900" dirty="0">
                <a:latin typeface="+mn-lt"/>
              </a:rPr>
              <a:t>ENA Member Companies should review their relevant documentation and operating procedures for the procurement, approval, use, storage, transport, and inspection of all materials and equipment relating to lightning protection to ensure compliance with the revised document.</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701966" y="188914"/>
            <a:ext cx="6668100" cy="719137"/>
          </a:xfrm>
        </p:spPr>
        <p:txBody>
          <a:bodyPr/>
          <a:lstStyle/>
          <a:p>
            <a:pPr eaLnBrk="1" hangingPunct="1">
              <a:defRPr/>
            </a:pPr>
            <a:r>
              <a:rPr lang="en-GB" sz="2400" dirty="0"/>
              <a:t>ENA EREC G109 Issue 1 2021</a:t>
            </a:r>
            <a:br>
              <a:rPr lang="en-GB" sz="2400" dirty="0"/>
            </a:br>
            <a:r>
              <a:rPr lang="en-GB" sz="2400" dirty="0"/>
              <a:t>Revision Summary</a:t>
            </a:r>
            <a:endParaRPr sz="2400" dirty="0"/>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AD3A548-A1E0-44F6-86C2-A5326A328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149</TotalTime>
  <Words>524</Words>
  <Application>Microsoft Office PowerPoint</Application>
  <PresentationFormat>Widescreen</PresentationFormat>
  <Paragraphs>76</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System Font Regular</vt:lpstr>
      <vt:lpstr>Office Theme</vt:lpstr>
      <vt:lpstr>Energy Networks Association</vt:lpstr>
      <vt:lpstr>ENA EREC G109 Issue 1 2021 Revision Summary</vt:lpstr>
      <vt:lpstr>ENA EREC G109 Issue 1 2021 Revision Summary</vt:lpstr>
      <vt:lpstr>ENA EREC G109 Issue 1 2021 Revision Summary</vt:lpstr>
      <vt:lpstr>ENA EREC G109 Issue 1 2021 Revision Summary</vt:lpstr>
      <vt:lpstr>ENA EREC G109 Issue 1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Asad Ali</cp:lastModifiedBy>
  <cp:revision>16</cp:revision>
  <dcterms:created xsi:type="dcterms:W3CDTF">2021-02-25T16:00:29Z</dcterms:created>
  <dcterms:modified xsi:type="dcterms:W3CDTF">2022-09-29T09:24:06Z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